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34"/>
  </p:notesMasterIdLst>
  <p:handoutMasterIdLst>
    <p:handoutMasterId r:id="rId135"/>
  </p:handoutMasterIdLst>
  <p:sldIdLst>
    <p:sldId id="318" r:id="rId5"/>
    <p:sldId id="377" r:id="rId6"/>
    <p:sldId id="362" r:id="rId7"/>
    <p:sldId id="354" r:id="rId8"/>
    <p:sldId id="356" r:id="rId9"/>
    <p:sldId id="363" r:id="rId10"/>
    <p:sldId id="386" r:id="rId11"/>
    <p:sldId id="407" r:id="rId12"/>
    <p:sldId id="385" r:id="rId13"/>
    <p:sldId id="395" r:id="rId14"/>
    <p:sldId id="393" r:id="rId15"/>
    <p:sldId id="396" r:id="rId16"/>
    <p:sldId id="402" r:id="rId17"/>
    <p:sldId id="403" r:id="rId18"/>
    <p:sldId id="405" r:id="rId19"/>
    <p:sldId id="404" r:id="rId20"/>
    <p:sldId id="364" r:id="rId21"/>
    <p:sldId id="389" r:id="rId22"/>
    <p:sldId id="390" r:id="rId23"/>
    <p:sldId id="397" r:id="rId24"/>
    <p:sldId id="401" r:id="rId25"/>
    <p:sldId id="398" r:id="rId26"/>
    <p:sldId id="399" r:id="rId27"/>
    <p:sldId id="406" r:id="rId28"/>
    <p:sldId id="394" r:id="rId29"/>
    <p:sldId id="367" r:id="rId30"/>
    <p:sldId id="365" r:id="rId31"/>
    <p:sldId id="409" r:id="rId32"/>
    <p:sldId id="408" r:id="rId33"/>
    <p:sldId id="376" r:id="rId34"/>
    <p:sldId id="373" r:id="rId35"/>
    <p:sldId id="374" r:id="rId36"/>
    <p:sldId id="375" r:id="rId37"/>
    <p:sldId id="372" r:id="rId38"/>
    <p:sldId id="366" r:id="rId39"/>
    <p:sldId id="324" r:id="rId40"/>
    <p:sldId id="325" r:id="rId41"/>
    <p:sldId id="326" r:id="rId42"/>
    <p:sldId id="327" r:id="rId43"/>
    <p:sldId id="257" r:id="rId44"/>
    <p:sldId id="258" r:id="rId45"/>
    <p:sldId id="260" r:id="rId46"/>
    <p:sldId id="259" r:id="rId47"/>
    <p:sldId id="261"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300" r:id="rId61"/>
    <p:sldId id="275" r:id="rId62"/>
    <p:sldId id="276" r:id="rId63"/>
    <p:sldId id="349" r:id="rId64"/>
    <p:sldId id="277" r:id="rId65"/>
    <p:sldId id="278" r:id="rId66"/>
    <p:sldId id="279" r:id="rId67"/>
    <p:sldId id="280" r:id="rId68"/>
    <p:sldId id="281" r:id="rId69"/>
    <p:sldId id="282" r:id="rId70"/>
    <p:sldId id="342" r:id="rId71"/>
    <p:sldId id="283" r:id="rId72"/>
    <p:sldId id="284" r:id="rId73"/>
    <p:sldId id="285" r:id="rId74"/>
    <p:sldId id="286" r:id="rId75"/>
    <p:sldId id="346" r:id="rId76"/>
    <p:sldId id="350" r:id="rId77"/>
    <p:sldId id="338" r:id="rId78"/>
    <p:sldId id="370" r:id="rId79"/>
    <p:sldId id="347" r:id="rId80"/>
    <p:sldId id="287" r:id="rId81"/>
    <p:sldId id="288" r:id="rId82"/>
    <p:sldId id="289" r:id="rId83"/>
    <p:sldId id="291" r:id="rId84"/>
    <p:sldId id="292" r:id="rId85"/>
    <p:sldId id="294" r:id="rId86"/>
    <p:sldId id="341" r:id="rId87"/>
    <p:sldId id="295" r:id="rId88"/>
    <p:sldId id="296" r:id="rId89"/>
    <p:sldId id="333" r:id="rId90"/>
    <p:sldId id="297" r:id="rId91"/>
    <p:sldId id="298" r:id="rId92"/>
    <p:sldId id="351" r:id="rId93"/>
    <p:sldId id="299" r:id="rId94"/>
    <p:sldId id="301" r:id="rId95"/>
    <p:sldId id="302" r:id="rId96"/>
    <p:sldId id="303" r:id="rId97"/>
    <p:sldId id="343" r:id="rId98"/>
    <p:sldId id="304" r:id="rId99"/>
    <p:sldId id="305" r:id="rId100"/>
    <p:sldId id="335" r:id="rId101"/>
    <p:sldId id="306" r:id="rId102"/>
    <p:sldId id="345" r:id="rId103"/>
    <p:sldId id="339" r:id="rId104"/>
    <p:sldId id="307" r:id="rId105"/>
    <p:sldId id="352" r:id="rId106"/>
    <p:sldId id="336" r:id="rId107"/>
    <p:sldId id="308" r:id="rId108"/>
    <p:sldId id="309" r:id="rId109"/>
    <p:sldId id="290" r:id="rId110"/>
    <p:sldId id="293" r:id="rId111"/>
    <p:sldId id="310" r:id="rId112"/>
    <p:sldId id="311" r:id="rId113"/>
    <p:sldId id="312" r:id="rId114"/>
    <p:sldId id="313" r:id="rId115"/>
    <p:sldId id="314" r:id="rId116"/>
    <p:sldId id="315" r:id="rId117"/>
    <p:sldId id="316" r:id="rId118"/>
    <p:sldId id="317" r:id="rId119"/>
    <p:sldId id="344" r:id="rId120"/>
    <p:sldId id="353" r:id="rId121"/>
    <p:sldId id="340" r:id="rId122"/>
    <p:sldId id="334" r:id="rId123"/>
    <p:sldId id="319" r:id="rId124"/>
    <p:sldId id="321" r:id="rId125"/>
    <p:sldId id="320" r:id="rId126"/>
    <p:sldId id="348" r:id="rId127"/>
    <p:sldId id="378" r:id="rId128"/>
    <p:sldId id="379" r:id="rId129"/>
    <p:sldId id="380" r:id="rId130"/>
    <p:sldId id="381" r:id="rId131"/>
    <p:sldId id="382" r:id="rId132"/>
    <p:sldId id="383" r:id="rId133"/>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324"/>
    <a:srgbClr val="A0A0A3"/>
    <a:srgbClr val="424242"/>
    <a:srgbClr val="FB7545"/>
    <a:srgbClr val="C8C8C9"/>
    <a:srgbClr val="CCCDD0"/>
    <a:srgbClr val="0B5955"/>
    <a:srgbClr val="13968F"/>
    <a:srgbClr val="13948B"/>
    <a:srgbClr val="129E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1" autoAdjust="0"/>
    <p:restoredTop sz="82679" autoAdjust="0"/>
  </p:normalViewPr>
  <p:slideViewPr>
    <p:cSldViewPr snapToGrid="0">
      <p:cViewPr varScale="1">
        <p:scale>
          <a:sx n="128" d="100"/>
          <a:sy n="128" d="100"/>
        </p:scale>
        <p:origin x="1722" y="120"/>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0"/>
    </p:cViewPr>
  </p:sorterViewPr>
  <p:notesViewPr>
    <p:cSldViewPr snapToGrid="0">
      <p:cViewPr varScale="1">
        <p:scale>
          <a:sx n="89" d="100"/>
          <a:sy n="89" d="100"/>
        </p:scale>
        <p:origin x="4182"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990480"/>
        <c:axId val="1979600"/>
      </c:lineChart>
      <c:catAx>
        <c:axId val="1990480"/>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1979600"/>
        <c:crosses val="autoZero"/>
        <c:auto val="1"/>
        <c:lblAlgn val="ctr"/>
        <c:lblOffset val="100"/>
        <c:noMultiLvlLbl val="0"/>
      </c:catAx>
      <c:valAx>
        <c:axId val="1979600"/>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1990480"/>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4/19/2015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4/19/2015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a:t>
            </a:r>
            <a:r>
              <a:rPr lang="en-US" dirty="0" smtClean="0"/>
              <a:t>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2453888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73552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124</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125</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112379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54437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2.jp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6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4" Type="http://schemas.openxmlformats.org/officeDocument/2006/relationships/chart" Target="../charts/char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babycenter.com/pregnancy"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www.babybookie.co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210" y="505096"/>
            <a:ext cx="7263589" cy="422542"/>
          </a:xfrm>
        </p:spPr>
        <p:txBody>
          <a:bodyPr/>
          <a:lstStyle/>
          <a:p>
            <a:r>
              <a:rPr lang="en-US" dirty="0" smtClean="0"/>
              <a:t>The Delivery -Tech</a:t>
            </a:r>
            <a:endParaRPr lang="en-US" dirty="0"/>
          </a:p>
        </p:txBody>
      </p:sp>
      <p:sp>
        <p:nvSpPr>
          <p:cNvPr id="3" name="Content Placeholder 2"/>
          <p:cNvSpPr>
            <a:spLocks noGrp="1"/>
          </p:cNvSpPr>
          <p:nvPr>
            <p:ph sz="half" idx="1"/>
          </p:nvPr>
        </p:nvSpPr>
        <p:spPr>
          <a:xfrm>
            <a:off x="457200" y="1423209"/>
            <a:ext cx="4038600" cy="2957658"/>
          </a:xfrm>
        </p:spPr>
        <p:txBody>
          <a:bodyPr/>
          <a:lstStyle/>
          <a:p>
            <a:r>
              <a:rPr lang="en-US" dirty="0" smtClean="0"/>
              <a:t>Music</a:t>
            </a:r>
          </a:p>
          <a:p>
            <a:r>
              <a:rPr lang="en-US" dirty="0" smtClean="0"/>
              <a:t>Entertainment</a:t>
            </a:r>
          </a:p>
          <a:p>
            <a:r>
              <a:rPr lang="en-US" dirty="0" smtClean="0"/>
              <a:t>Chargers</a:t>
            </a:r>
          </a:p>
          <a:p>
            <a:r>
              <a:rPr lang="en-US" dirty="0" smtClean="0"/>
              <a:t>Announcement</a:t>
            </a:r>
          </a:p>
        </p:txBody>
      </p:sp>
      <p:sp>
        <p:nvSpPr>
          <p:cNvPr id="4" name="Content Placeholder 3"/>
          <p:cNvSpPr>
            <a:spLocks noGrp="1"/>
          </p:cNvSpPr>
          <p:nvPr>
            <p:ph sz="half" idx="2"/>
          </p:nvPr>
        </p:nvSpPr>
        <p:spPr>
          <a:xfrm>
            <a:off x="4648200" y="1423209"/>
            <a:ext cx="4038600" cy="2957658"/>
          </a:xfrm>
        </p:spPr>
        <p:txBody>
          <a:bodyPr>
            <a:normAutofit/>
          </a:bodyPr>
          <a:lstStyle/>
          <a:p>
            <a:r>
              <a:rPr lang="en-US" sz="1400" dirty="0" smtClean="0">
                <a:solidFill>
                  <a:schemeClr val="accent1">
                    <a:lumMod val="75000"/>
                  </a:schemeClr>
                </a:solidFill>
              </a:rPr>
              <a:t>TODO: Different Slide Format</a:t>
            </a:r>
            <a:endParaRPr lang="en-US" sz="1400" dirty="0">
              <a:solidFill>
                <a:schemeClr val="accent1">
                  <a:lumMod val="75000"/>
                </a:schemeClr>
              </a:solidFill>
            </a:endParaRPr>
          </a:p>
        </p:txBody>
      </p:sp>
      <p:sp>
        <p:nvSpPr>
          <p:cNvPr id="5" name="Oval 4"/>
          <p:cNvSpPr/>
          <p:nvPr/>
        </p:nvSpPr>
        <p:spPr>
          <a:xfrm>
            <a:off x="9525" y="9525"/>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8000" dirty="0" smtClean="0">
                <a:latin typeface="baby icons" panose="02000500000000000000" pitchFamily="2" charset="0"/>
              </a:rPr>
              <a:t>t</a:t>
            </a:r>
            <a:endParaRPr lang="en-US" dirty="0">
              <a:latin typeface="baby icons" panose="02000500000000000000" pitchFamily="2" charset="0"/>
            </a:endParaRPr>
          </a:p>
        </p:txBody>
      </p:sp>
      <p:sp>
        <p:nvSpPr>
          <p:cNvPr id="6" name="Rectangle 5"/>
          <p:cNvSpPr/>
          <p:nvPr/>
        </p:nvSpPr>
        <p:spPr>
          <a:xfrm>
            <a:off x="7859328" y="3222605"/>
            <a:ext cx="827471"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7" name="Rectangle 6"/>
          <p:cNvSpPr/>
          <p:nvPr/>
        </p:nvSpPr>
        <p:spPr>
          <a:xfrm>
            <a:off x="6982163" y="3222605"/>
            <a:ext cx="877164"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 name="Rectangle 7"/>
          <p:cNvSpPr/>
          <p:nvPr/>
        </p:nvSpPr>
        <p:spPr>
          <a:xfrm>
            <a:off x="5902906" y="3222605"/>
            <a:ext cx="926857"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9" name="Rectangle 8"/>
          <p:cNvSpPr/>
          <p:nvPr/>
        </p:nvSpPr>
        <p:spPr>
          <a:xfrm>
            <a:off x="4873342" y="3222605"/>
            <a:ext cx="877164" cy="923330"/>
          </a:xfrm>
          <a:prstGeom prst="rect">
            <a:avLst/>
          </a:prstGeom>
          <a:noFill/>
        </p:spPr>
        <p:txBody>
          <a:bodyPr wrap="none" lIns="91440" tIns="45720" rIns="91440" bIns="45720">
            <a:spAutoFit/>
          </a:bodyPr>
          <a:lstStyle/>
          <a:p>
            <a:pPr algn="ctr"/>
            <a:r>
              <a:rPr lang="en-US" sz="5400" dirty="0">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endParaRPr lang="en-US" sz="13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with the baby boys</a:t>
            </a:r>
            <a:endParaRPr lang="en-US" dirty="0">
              <a:solidFill>
                <a:schemeClr val="accent3"/>
              </a:solidFill>
            </a:endParaRPr>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2232" y="241931"/>
            <a:ext cx="6985194" cy="422542"/>
          </a:xfrm>
        </p:spPr>
        <p:txBody>
          <a:bodyPr>
            <a:normAutofit/>
          </a:bodyPr>
          <a:lstStyle/>
          <a:p>
            <a:r>
              <a:rPr lang="en-US" dirty="0" smtClean="0"/>
              <a:t>Early Years - Tech</a:t>
            </a:r>
            <a:endParaRPr lang="en-US" dirty="0"/>
          </a:p>
        </p:txBody>
      </p:sp>
      <p:grpSp>
        <p:nvGrpSpPr>
          <p:cNvPr id="51" name="Group 50"/>
          <p:cNvGrpSpPr/>
          <p:nvPr/>
        </p:nvGrpSpPr>
        <p:grpSpPr>
          <a:xfrm>
            <a:off x="-252632" y="-397831"/>
            <a:ext cx="1415328" cy="1727642"/>
            <a:chOff x="-151032" y="-191120"/>
            <a:chExt cx="1415328" cy="1727642"/>
          </a:xfrm>
        </p:grpSpPr>
        <p:sp>
          <p:nvSpPr>
            <p:cNvPr id="7" name="Oval 6"/>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151032" y="-191120"/>
              <a:ext cx="1415328"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rgbClr val="F4F4F4"/>
                  </a:solidFill>
                  <a:latin typeface="baby icons" panose="02000500000000000000" pitchFamily="2" charset="0"/>
                </a:rPr>
                <a:t>@</a:t>
              </a:r>
              <a:endParaRPr lang="en-US" sz="8800" dirty="0">
                <a:solidFill>
                  <a:srgbClr val="F4F4F4"/>
                </a:solidFill>
                <a:latin typeface="baby icons" panose="02000500000000000000" pitchFamily="2" charset="0"/>
              </a:endParaRPr>
            </a:p>
          </p:txBody>
        </p:sp>
      </p:grpSp>
      <p:grpSp>
        <p:nvGrpSpPr>
          <p:cNvPr id="25" name="Group 24"/>
          <p:cNvGrpSpPr/>
          <p:nvPr/>
        </p:nvGrpSpPr>
        <p:grpSpPr>
          <a:xfrm>
            <a:off x="758341" y="99029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Track Feeding, Diapering, Sleeping, &amp; Growth</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Provide charts and graphs on baby’s progress</a:t>
                  </a:r>
                  <a:endParaRPr lang="en-US" sz="1000" dirty="0">
                    <a:solidFill>
                      <a:schemeClr val="tx2"/>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99029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99029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Keep Track of all your child’s milestones</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Mixes pictures, dates, and stories</a:t>
                    </a:r>
                    <a:endParaRPr lang="en-US" sz="1000" dirty="0">
                      <a:solidFill>
                        <a:schemeClr val="tx2"/>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660" y="237371"/>
            <a:ext cx="4189180" cy="422542"/>
          </a:xfrm>
        </p:spPr>
        <p:txBody>
          <a:bodyPr/>
          <a:lstStyle/>
          <a:p>
            <a:r>
              <a:rPr lang="en-US" dirty="0" smtClean="0"/>
              <a:t>Parenting Geek Out</a:t>
            </a:r>
            <a:endParaRPr lang="en-US" dirty="0"/>
          </a:p>
        </p:txBody>
      </p:sp>
      <p:sp>
        <p:nvSpPr>
          <p:cNvPr id="7" name="Content Placeholder 6"/>
          <p:cNvSpPr>
            <a:spLocks noGrp="1"/>
          </p:cNvSpPr>
          <p:nvPr>
            <p:ph sz="half" idx="1"/>
          </p:nvPr>
        </p:nvSpPr>
        <p:spPr/>
        <p:txBody>
          <a:bodyPr/>
          <a:lstStyle/>
          <a:p>
            <a:r>
              <a:rPr lang="en-US" dirty="0" smtClean="0"/>
              <a:t>Self closing strollers with phone charger, and wheels which generate power</a:t>
            </a:r>
          </a:p>
          <a:p>
            <a:r>
              <a:rPr lang="en-US" dirty="0" smtClean="0"/>
              <a:t>Self warming bottles</a:t>
            </a:r>
          </a:p>
          <a:p>
            <a:r>
              <a:rPr lang="en-US" dirty="0" smtClean="0"/>
              <a:t>Your own ultrasound, works with smart phone</a:t>
            </a:r>
          </a:p>
          <a:p>
            <a:r>
              <a:rPr lang="en-US" dirty="0" smtClean="0"/>
              <a:t>Baby monitor with pulse oximetry boot, get heart rate and oxygen content of baby</a:t>
            </a:r>
          </a:p>
          <a:p>
            <a:r>
              <a:rPr lang="en-US" dirty="0" smtClean="0"/>
              <a:t>Baby bouncer that moves like a human</a:t>
            </a:r>
          </a:p>
          <a:p>
            <a:r>
              <a:rPr lang="en-US" dirty="0" smtClean="0"/>
              <a:t>Baby monitor which shows video, temperature, humidity, and plays music</a:t>
            </a:r>
          </a:p>
          <a:p>
            <a:r>
              <a:rPr lang="en-US" dirty="0" smtClean="0"/>
              <a:t>Potty which holds IPad to entertain while potty training</a:t>
            </a:r>
          </a:p>
          <a:p>
            <a:r>
              <a:rPr lang="en-US" dirty="0" smtClean="0"/>
              <a:t>Baby band which senses when baby kicks in belly and tweets it out</a:t>
            </a:r>
          </a:p>
          <a:p>
            <a:r>
              <a:rPr lang="en-US" dirty="0" smtClean="0"/>
              <a:t>Hang your baby up like a coat while using the restroom</a:t>
            </a:r>
          </a:p>
          <a:p>
            <a:r>
              <a:rPr lang="en-US" dirty="0" smtClean="0"/>
              <a:t>Bluetooth onesie tells you movement of baby and heart rate</a:t>
            </a:r>
          </a:p>
          <a:p>
            <a:r>
              <a:rPr lang="en-US" dirty="0" smtClean="0"/>
              <a:t>Bluetooth pacifier, get babies temperature and usage</a:t>
            </a:r>
          </a:p>
          <a:p>
            <a:r>
              <a:rPr lang="en-US" dirty="0"/>
              <a:t>Make a Raspberry Pi audio or video monitor</a:t>
            </a:r>
          </a:p>
          <a:p>
            <a:r>
              <a:rPr lang="en-US" dirty="0"/>
              <a:t>Arduino interactive child’s </a:t>
            </a:r>
            <a:r>
              <a:rPr lang="en-US" dirty="0" smtClean="0"/>
              <a:t>mobile</a:t>
            </a:r>
            <a:endParaRPr lang="en-US" dirty="0"/>
          </a:p>
        </p:txBody>
      </p:sp>
      <p:grpSp>
        <p:nvGrpSpPr>
          <p:cNvPr id="11" name="Group 10"/>
          <p:cNvGrpSpPr/>
          <p:nvPr/>
        </p:nvGrpSpPr>
        <p:grpSpPr>
          <a:xfrm>
            <a:off x="-250464" y="-129313"/>
            <a:ext cx="1415328" cy="1105292"/>
            <a:chOff x="-151032" y="81958"/>
            <a:chExt cx="1415328" cy="1105292"/>
          </a:xfrm>
        </p:grpSpPr>
        <p:sp>
          <p:nvSpPr>
            <p:cNvPr id="5" name="Oval 4"/>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Shape 8841"/>
            <p:cNvSpPr/>
            <p:nvPr/>
          </p:nvSpPr>
          <p:spPr>
            <a:xfrm>
              <a:off x="-151032" y="81958"/>
              <a:ext cx="1415328" cy="110529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rgbClr val="F4F4F4"/>
                  </a:solidFill>
                  <a:latin typeface="baby icons" panose="02000500000000000000" pitchFamily="2" charset="0"/>
                </a:rPr>
                <a:t></a:t>
              </a:r>
              <a:endParaRPr lang="en-US" sz="8800" dirty="0">
                <a:solidFill>
                  <a:srgbClr val="F4F4F4"/>
                </a:solidFill>
                <a:latin typeface="baby icons" panose="02000500000000000000" pitchFamily="2" charset="0"/>
              </a:endParaRPr>
            </a:p>
          </p:txBody>
        </p:sp>
      </p:gr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840" y="202713"/>
            <a:ext cx="2890977" cy="4081820"/>
          </a:xfrm>
          <a:prstGeom prst="rect">
            <a:avLst/>
          </a:prstGeom>
        </p:spPr>
      </p:pic>
    </p:spTree>
    <p:extLst>
      <p:ext uri="{BB962C8B-B14F-4D97-AF65-F5344CB8AC3E}">
        <p14:creationId xmlns:p14="http://schemas.microsoft.com/office/powerpoint/2010/main" val="16243371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7" y="285751"/>
            <a:ext cx="7739149" cy="470429"/>
          </a:xfrm>
        </p:spPr>
        <p:txBody>
          <a:bodyPr/>
          <a:lstStyle/>
          <a:p>
            <a:r>
              <a:rPr lang="en-US" b="0" dirty="0" smtClean="0"/>
              <a:t>Plan for the arrival</a:t>
            </a:r>
            <a:endParaRPr lang="en-US" b="0" dirty="0"/>
          </a:p>
        </p:txBody>
      </p:sp>
      <p:grpSp>
        <p:nvGrpSpPr>
          <p:cNvPr id="12" name="Group 11"/>
          <p:cNvGrpSpPr/>
          <p:nvPr/>
        </p:nvGrpSpPr>
        <p:grpSpPr>
          <a:xfrm>
            <a:off x="384020" y="877452"/>
            <a:ext cx="2617799" cy="2849168"/>
            <a:chOff x="384019" y="877452"/>
            <a:chExt cx="2617799" cy="2849168"/>
          </a:xfrm>
        </p:grpSpPr>
        <p:grpSp>
          <p:nvGrpSpPr>
            <p:cNvPr id="7" name="Group 6"/>
            <p:cNvGrpSpPr/>
            <p:nvPr/>
          </p:nvGrpSpPr>
          <p:grpSpPr>
            <a:xfrm>
              <a:off x="434806" y="877452"/>
              <a:ext cx="2536223" cy="1395879"/>
              <a:chOff x="434806" y="877452"/>
              <a:chExt cx="2536223" cy="1395879"/>
            </a:xfrm>
          </p:grpSpPr>
          <p:sp>
            <p:nvSpPr>
              <p:cNvPr id="9" name="TextBox 8"/>
              <p:cNvSpPr txBox="1"/>
              <p:nvPr/>
            </p:nvSpPr>
            <p:spPr>
              <a:xfrm>
                <a:off x="831273" y="1196113"/>
                <a:ext cx="2139756" cy="1077218"/>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 after 12 months</a:t>
                </a:r>
              </a:p>
              <a:p>
                <a:pPr marL="171450" indent="-171450">
                  <a:buFont typeface="Arial" panose="020B0604020202020204" pitchFamily="34" charset="0"/>
                  <a:buChar char="•"/>
                </a:pPr>
                <a:r>
                  <a:rPr lang="en-US" sz="1100" dirty="0">
                    <a:latin typeface="Roboto Light"/>
                    <a:cs typeface="Roboto Light"/>
                  </a:rPr>
                  <a:t>M</a:t>
                </a:r>
                <a:r>
                  <a:rPr lang="en-US" sz="1100" dirty="0" smtClean="0">
                    <a:latin typeface="Roboto Light"/>
                    <a:cs typeface="Roboto Light"/>
                  </a:rPr>
                  <a:t>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1100" dirty="0" smtClean="0">
                    <a:latin typeface="Roboto Light"/>
                    <a:cs typeface="Roboto Light"/>
                  </a:rPr>
                  <a:t>Paternity leave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1088102"/>
              <a:chOff x="385559" y="877452"/>
              <a:chExt cx="2585470" cy="1088102"/>
            </a:xfrm>
          </p:grpSpPr>
          <p:sp>
            <p:nvSpPr>
              <p:cNvPr id="188" name="TextBox 187"/>
              <p:cNvSpPr txBox="1"/>
              <p:nvPr/>
            </p:nvSpPr>
            <p:spPr>
              <a:xfrm>
                <a:off x="831273" y="1196113"/>
                <a:ext cx="2139756"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Form </a:t>
                </a:r>
                <a:r>
                  <a:rPr lang="en-US" sz="1100" dirty="0" smtClean="0">
                    <a:latin typeface="Roboto Light"/>
                    <a:cs typeface="Roboto Light"/>
                  </a:rPr>
                  <a:t>with </a:t>
                </a:r>
                <a:r>
                  <a:rPr lang="en-US" sz="1100" dirty="0">
                    <a:latin typeface="Roboto Light"/>
                    <a:cs typeface="Roboto Light"/>
                  </a:rPr>
                  <a:t>coworkers </a:t>
                </a:r>
              </a:p>
              <a:p>
                <a:pPr marL="171450" indent="-171450">
                  <a:buFont typeface="Arial" panose="020B0604020202020204" pitchFamily="34" charset="0"/>
                  <a:buChar char="•"/>
                </a:pPr>
                <a:r>
                  <a:rPr lang="en-US" sz="1100" dirty="0">
                    <a:latin typeface="Roboto Light"/>
                    <a:cs typeface="Roboto Light"/>
                  </a:rPr>
                  <a:t>Create good will</a:t>
                </a:r>
              </a:p>
              <a:p>
                <a:pPr marL="171450" indent="-171450">
                  <a:buFont typeface="Arial" panose="020B0604020202020204" pitchFamily="34" charset="0"/>
                  <a:buChar char="•"/>
                </a:pPr>
                <a:r>
                  <a:rPr lang="en-US" sz="1100" dirty="0">
                    <a:latin typeface="Roboto Light"/>
                    <a:cs typeface="Roboto Light"/>
                  </a:rPr>
                  <a:t>Lean on people while sleep deprived</a:t>
                </a:r>
                <a:endParaRPr lang="en-US" sz="1100" dirty="0">
                  <a:latin typeface="Roboto Light"/>
                  <a:cs typeface="Roboto Light"/>
                </a:endParaRP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endParaRPr lang="en-US" sz="1100" dirty="0">
                  <a:latin typeface="Roboto Light"/>
                  <a:cs typeface="Roboto Light"/>
                </a:endParaRP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endParaRPr lang="en-US" sz="1100" dirty="0">
                <a:latin typeface="Roboto Light"/>
                <a:cs typeface="Roboto Light"/>
              </a:endParaRP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397" y="15261"/>
            <a:ext cx="914400" cy="914400"/>
            <a:chOff x="142213" y="123033"/>
            <a:chExt cx="914400" cy="914400"/>
          </a:xfrm>
        </p:grpSpPr>
        <p:sp>
          <p:nvSpPr>
            <p:cNvPr id="40" name="Oval 39"/>
            <p:cNvSpPr/>
            <p:nvPr/>
          </p:nvSpPr>
          <p:spPr>
            <a:xfrm>
              <a:off x="142213" y="123033"/>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1" name="Shape 8841"/>
            <p:cNvSpPr/>
            <p:nvPr/>
          </p:nvSpPr>
          <p:spPr>
            <a:xfrm>
              <a:off x="235641" y="191816"/>
              <a:ext cx="727544" cy="76737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endParaRPr lang="en-US" sz="8800" dirty="0">
                <a:solidFill>
                  <a:schemeClr val="bg1"/>
                </a:solidFill>
              </a:endParaRPr>
            </a:p>
          </p:txBody>
        </p:sp>
      </p:grpSp>
      <p:sp>
        <p:nvSpPr>
          <p:cNvPr id="42" name="TextBox 41"/>
          <p:cNvSpPr txBox="1"/>
          <p:nvPr/>
        </p:nvSpPr>
        <p:spPr>
          <a:xfrm>
            <a:off x="6517840" y="2955639"/>
            <a:ext cx="1698594"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a:p>
            <a:pPr marL="171450" indent="-171450">
              <a:buFont typeface="Arial" panose="020B0604020202020204" pitchFamily="34" charset="0"/>
              <a:buChar char="•"/>
            </a:pPr>
            <a:r>
              <a:rPr lang="en-US" sz="1100" dirty="0">
                <a:latin typeface="Roboto Light"/>
                <a:cs typeface="Roboto Light"/>
              </a:rPr>
              <a:t>Thanks Ben!</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Tree>
    <p:extLst>
      <p:ext uri="{BB962C8B-B14F-4D97-AF65-F5344CB8AC3E}">
        <p14:creationId xmlns:p14="http://schemas.microsoft.com/office/powerpoint/2010/main" val="2192783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endParaRPr lang="en-US" sz="2400" dirty="0">
                  <a:solidFill>
                    <a:schemeClr val="accent3"/>
                  </a:solidFill>
                </a:endParaRP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918" y="227823"/>
            <a:ext cx="4512733" cy="470429"/>
          </a:xfrm>
        </p:spPr>
        <p:txBody>
          <a:bodyPr>
            <a:normAutofit/>
          </a:bodyPr>
          <a:lstStyle/>
          <a:p>
            <a:r>
              <a:rPr lang="en-US" b="0" dirty="0" smtClean="0"/>
              <a:t>Organizational Ideas and Tools</a:t>
            </a:r>
            <a:endParaRPr lang="en-US" b="0" dirty="0"/>
          </a:p>
        </p:txBody>
      </p:sp>
      <p:grpSp>
        <p:nvGrpSpPr>
          <p:cNvPr id="20" name="Group 19"/>
          <p:cNvGrpSpPr/>
          <p:nvPr/>
        </p:nvGrpSpPr>
        <p:grpSpPr>
          <a:xfrm>
            <a:off x="1288374" y="100750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419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419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419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00750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419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00750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00750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7" name="Group 26"/>
          <p:cNvGrpSpPr/>
          <p:nvPr/>
        </p:nvGrpSpPr>
        <p:grpSpPr>
          <a:xfrm>
            <a:off x="-94453" y="-139784"/>
            <a:ext cx="1115433" cy="1205641"/>
            <a:chOff x="-1085053" y="-127084"/>
            <a:chExt cx="1115433" cy="1205641"/>
          </a:xfrm>
        </p:grpSpPr>
        <p:sp>
          <p:nvSpPr>
            <p:cNvPr id="86" name="Oval 85"/>
            <p:cNvSpPr/>
            <p:nvPr/>
          </p:nvSpPr>
          <p:spPr>
            <a:xfrm>
              <a:off x="-984536" y="18538"/>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93" name="Shape 8841"/>
            <p:cNvSpPr/>
            <p:nvPr/>
          </p:nvSpPr>
          <p:spPr>
            <a:xfrm>
              <a:off x="-1085053" y="-127084"/>
              <a:ext cx="1115433" cy="120564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endParaRPr lang="en-US" sz="8000" dirty="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of a day using apps</a:t>
            </a:r>
            <a:endParaRPr lang="en-US" dirty="0"/>
          </a:p>
        </p:txBody>
      </p:sp>
      <p:sp>
        <p:nvSpPr>
          <p:cNvPr id="3" name="TextBox 2"/>
          <p:cNvSpPr txBox="1"/>
          <p:nvPr/>
        </p:nvSpPr>
        <p:spPr>
          <a:xfrm>
            <a:off x="457200" y="1272540"/>
            <a:ext cx="7566660" cy="3139321"/>
          </a:xfrm>
          <a:prstGeom prst="rect">
            <a:avLst/>
          </a:prstGeom>
          <a:noFill/>
        </p:spPr>
        <p:txBody>
          <a:bodyPr wrap="square" rtlCol="0">
            <a:spAutoFit/>
          </a:bodyPr>
          <a:lstStyle/>
          <a:p>
            <a:r>
              <a:rPr lang="en-US" dirty="0" smtClean="0"/>
              <a:t>Wake up for morning</a:t>
            </a:r>
          </a:p>
          <a:p>
            <a:r>
              <a:rPr lang="en-US" dirty="0" smtClean="0"/>
              <a:t>Check calendar for tasks and meeting for day, in case there is an early meeting</a:t>
            </a:r>
          </a:p>
          <a:p>
            <a:r>
              <a:rPr lang="en-US" dirty="0" smtClean="0"/>
              <a:t>Make breakfast for kids</a:t>
            </a:r>
          </a:p>
          <a:p>
            <a:r>
              <a:rPr lang="en-US" dirty="0" smtClean="0"/>
              <a:t>Exercise – 7 minutes</a:t>
            </a:r>
          </a:p>
          <a:p>
            <a:r>
              <a:rPr lang="en-US" dirty="0" smtClean="0"/>
              <a:t>Put any </a:t>
            </a:r>
            <a:r>
              <a:rPr lang="en-US" dirty="0" err="1" smtClean="0"/>
              <a:t>todos</a:t>
            </a:r>
            <a:r>
              <a:rPr lang="en-US" dirty="0" smtClean="0"/>
              <a:t> on the list for the day</a:t>
            </a:r>
          </a:p>
          <a:p>
            <a:r>
              <a:rPr lang="en-US" dirty="0" smtClean="0"/>
              <a:t>Head to work</a:t>
            </a:r>
          </a:p>
          <a:p>
            <a:r>
              <a:rPr lang="en-US" dirty="0" smtClean="0"/>
              <a:t>Look at </a:t>
            </a:r>
            <a:r>
              <a:rPr lang="en-US" dirty="0" err="1" smtClean="0"/>
              <a:t>todo’s</a:t>
            </a:r>
            <a:r>
              <a:rPr lang="en-US" dirty="0" smtClean="0"/>
              <a:t> plan any extra </a:t>
            </a:r>
            <a:r>
              <a:rPr lang="en-US" dirty="0" err="1" smtClean="0"/>
              <a:t>todo’s</a:t>
            </a:r>
            <a:r>
              <a:rPr lang="en-US" dirty="0" smtClean="0"/>
              <a:t> I know I need to get done for day</a:t>
            </a:r>
          </a:p>
          <a:p>
            <a:r>
              <a:rPr lang="en-US" dirty="0" smtClean="0"/>
              <a:t>Begin </a:t>
            </a:r>
            <a:r>
              <a:rPr lang="en-US" dirty="0" err="1" smtClean="0"/>
              <a:t>Pomodoro’s</a:t>
            </a:r>
            <a:endParaRPr lang="en-US" dirty="0" smtClean="0"/>
          </a:p>
          <a:p>
            <a:r>
              <a:rPr lang="en-US" dirty="0" smtClean="0"/>
              <a:t>Add TODO’s as </a:t>
            </a:r>
            <a:r>
              <a:rPr lang="en-US" dirty="0" err="1" smtClean="0"/>
              <a:t>interuptions</a:t>
            </a:r>
            <a:endParaRPr lang="en-US" i="1" dirty="0" smtClean="0"/>
          </a:p>
          <a:p>
            <a:r>
              <a:rPr lang="en-US" dirty="0" smtClean="0"/>
              <a:t>On break check email…scroll through </a:t>
            </a:r>
            <a:r>
              <a:rPr lang="en-US" dirty="0" err="1" smtClean="0"/>
              <a:t>UnRoll.Me</a:t>
            </a:r>
            <a:r>
              <a:rPr lang="en-US" dirty="0" smtClean="0"/>
              <a:t> for any subscription stuff which has to be taken care of today</a:t>
            </a:r>
          </a:p>
        </p:txBody>
      </p:sp>
    </p:spTree>
    <p:extLst>
      <p:ext uri="{BB962C8B-B14F-4D97-AF65-F5344CB8AC3E}">
        <p14:creationId xmlns:p14="http://schemas.microsoft.com/office/powerpoint/2010/main" val="1939999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974" y="258228"/>
            <a:ext cx="7743826" cy="422542"/>
          </a:xfrm>
        </p:spPr>
        <p:txBody>
          <a:bodyPr>
            <a:normAutofit/>
          </a:bodyPr>
          <a:lstStyle/>
          <a:p>
            <a:r>
              <a:rPr lang="en-US" dirty="0" smtClean="0"/>
              <a:t>Staying Current</a:t>
            </a:r>
            <a:endParaRPr lang="en-US" b="0" dirty="0"/>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endParaRPr lang="en-US" sz="2400" dirty="0">
                <a:solidFill>
                  <a:schemeClr val="bg1"/>
                </a:solidFill>
                <a:latin typeface="Roboto Black"/>
                <a:cs typeface="Roboto Black"/>
              </a:endParaRPr>
            </a:p>
          </p:txBody>
        </p:sp>
      </p:grpSp>
      <p:grpSp>
        <p:nvGrpSpPr>
          <p:cNvPr id="20" name="Group 19"/>
          <p:cNvGrpSpPr/>
          <p:nvPr/>
        </p:nvGrpSpPr>
        <p:grpSpPr>
          <a:xfrm>
            <a:off x="1418549" y="781036"/>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endParaRPr lang="en-US" sz="2400" dirty="0">
                <a:solidFill>
                  <a:schemeClr val="bg1"/>
                </a:solidFill>
                <a:latin typeface="Roboto Black"/>
                <a:cs typeface="Roboto Black"/>
              </a:endParaRP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3" name="Group 2"/>
          <p:cNvGrpSpPr/>
          <p:nvPr/>
        </p:nvGrpSpPr>
        <p:grpSpPr>
          <a:xfrm>
            <a:off x="-58431" y="-81244"/>
            <a:ext cx="967247" cy="1099778"/>
            <a:chOff x="3693367" y="228633"/>
            <a:chExt cx="967247" cy="1099778"/>
          </a:xfrm>
        </p:grpSpPr>
        <p:sp>
          <p:nvSpPr>
            <p:cNvPr id="78" name="Oval 7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endParaRPr lang="en-US" sz="2400" dirty="0">
                <a:solidFill>
                  <a:schemeClr val="bg1"/>
                </a:solidFill>
                <a:latin typeface="Roboto Black"/>
                <a:cs typeface="Roboto Black"/>
              </a:endParaRP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endParaRPr lang="en-US" sz="2400" dirty="0">
                <a:solidFill>
                  <a:schemeClr val="bg1"/>
                </a:solidFill>
                <a:latin typeface="Roboto Black"/>
                <a:cs typeface="Roboto Black"/>
              </a:endParaRP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a:t>
            </a:r>
            <a:endParaRPr lang="en-US" dirty="0"/>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914400" y="258228"/>
            <a:ext cx="8229600" cy="422542"/>
          </a:xfrm>
        </p:spPr>
        <p:txBody>
          <a:bodyPr>
            <a:normAutofit/>
          </a:bodyPr>
          <a:lstStyle/>
          <a:p>
            <a:r>
              <a:rPr lang="en-US" dirty="0"/>
              <a:t>Staging </a:t>
            </a:r>
            <a:r>
              <a:rPr lang="en-US" dirty="0" smtClean="0"/>
              <a:t>Content</a:t>
            </a:r>
            <a:endParaRPr lang="en-US" dirty="0"/>
          </a:p>
        </p:txBody>
      </p:sp>
      <p:sp>
        <p:nvSpPr>
          <p:cNvPr id="72" name="Text Placeholder 71"/>
          <p:cNvSpPr>
            <a:spLocks noGrp="1"/>
          </p:cNvSpPr>
          <p:nvPr>
            <p:ph type="body" sz="quarter" idx="13"/>
          </p:nvPr>
        </p:nvSpPr>
        <p:spPr>
          <a:xfrm>
            <a:off x="458611" y="2085974"/>
            <a:ext cx="5480334" cy="2112087"/>
          </a:xfrm>
        </p:spPr>
        <p:txBody>
          <a:bodyPr>
            <a:normAutofit/>
          </a:bodyPr>
          <a:lstStyle/>
          <a:p>
            <a:pPr marL="0" indent="0">
              <a:buNone/>
            </a:pPr>
            <a:r>
              <a:rPr lang="en-US" sz="2400" dirty="0">
                <a:solidFill>
                  <a:schemeClr val="tx2">
                    <a:lumMod val="50000"/>
                  </a:schemeClr>
                </a:solidFill>
              </a:rPr>
              <a:t>Gather sources on a topic</a:t>
            </a:r>
          </a:p>
          <a:p>
            <a:pPr marL="0" indent="0">
              <a:buNone/>
            </a:pPr>
            <a:endParaRPr lang="en-US" sz="2400" dirty="0"/>
          </a:p>
        </p:txBody>
      </p:sp>
      <p:grpSp>
        <p:nvGrpSpPr>
          <p:cNvPr id="6" name="Group 5"/>
          <p:cNvGrpSpPr/>
          <p:nvPr/>
        </p:nvGrpSpPr>
        <p:grpSpPr>
          <a:xfrm>
            <a:off x="-58431" y="-81244"/>
            <a:ext cx="967247" cy="1099778"/>
            <a:chOff x="3693367" y="228633"/>
            <a:chExt cx="967247" cy="1099778"/>
          </a:xfrm>
        </p:grpSpPr>
        <p:sp>
          <p:nvSpPr>
            <p:cNvPr id="7" name="Oval 6"/>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
        <p:nvSpPr>
          <p:cNvPr id="22" name="Shape 118"/>
          <p:cNvSpPr/>
          <p:nvPr/>
        </p:nvSpPr>
        <p:spPr>
          <a:xfrm>
            <a:off x="6408729" y="3565542"/>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6275549" y="3245790"/>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6254509" y="2927166"/>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6259722" y="2590855"/>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6390963" y="2440055"/>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6130625" y="680770"/>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7147920" y="680770"/>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3" name="TextBox 52"/>
          <p:cNvSpPr txBox="1"/>
          <p:nvPr/>
        </p:nvSpPr>
        <p:spPr>
          <a:xfrm>
            <a:off x="8270199" y="3263887"/>
            <a:ext cx="184731" cy="769441"/>
          </a:xfrm>
          <a:prstGeom prst="rect">
            <a:avLst/>
          </a:prstGeom>
          <a:noFill/>
        </p:spPr>
        <p:txBody>
          <a:bodyPr wrap="none" rtlCol="0">
            <a:spAutoFit/>
          </a:bodyPr>
          <a:lstStyle/>
          <a:p>
            <a:endParaRPr lang="en-US" sz="4400" dirty="0">
              <a:solidFill>
                <a:schemeClr val="bg1"/>
              </a:solidFill>
              <a:latin typeface="Roboto Black"/>
              <a:cs typeface="Roboto Black"/>
            </a:endParaRPr>
          </a:p>
        </p:txBody>
      </p:sp>
      <p:sp>
        <p:nvSpPr>
          <p:cNvPr id="55" name="Shape 122"/>
          <p:cNvSpPr/>
          <p:nvPr/>
        </p:nvSpPr>
        <p:spPr>
          <a:xfrm>
            <a:off x="7173853" y="2590855"/>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7626185" y="2665187"/>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6309376" y="2957909"/>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6716018" y="3601512"/>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dirty="0">
              <a:solidFill>
                <a:schemeClr val="bg1"/>
              </a:solidFill>
              <a:latin typeface="FontAwesome" pitchFamily="2" charset="0"/>
            </a:endParaRPr>
          </a:p>
        </p:txBody>
      </p:sp>
      <p:sp>
        <p:nvSpPr>
          <p:cNvPr id="59" name="Rectangle 58"/>
          <p:cNvSpPr/>
          <p:nvPr/>
        </p:nvSpPr>
        <p:spPr>
          <a:xfrm>
            <a:off x="7023711" y="3341563"/>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7288147" y="3591604"/>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7659331" y="2974398"/>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7603146" y="3265582"/>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6328234" y="2643086"/>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7011335" y="3043145"/>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7040438" y="2714507"/>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6406050" y="3273733"/>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58431" y="-81244"/>
            <a:ext cx="967247" cy="1099778"/>
            <a:chOff x="3693367" y="228633"/>
            <a:chExt cx="967247" cy="1099778"/>
          </a:xfrm>
        </p:grpSpPr>
        <p:sp>
          <p:nvSpPr>
            <p:cNvPr id="38" name="Oval 3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9"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99" name="Title 98"/>
          <p:cNvSpPr>
            <a:spLocks noGrp="1"/>
          </p:cNvSpPr>
          <p:nvPr>
            <p:ph type="title"/>
          </p:nvPr>
        </p:nvSpPr>
        <p:spPr>
          <a:xfrm>
            <a:off x="914400" y="263166"/>
            <a:ext cx="8229600" cy="422542"/>
          </a:xfrm>
        </p:spPr>
        <p:txBody>
          <a:bodyPr anchor="t">
            <a:normAutofit fontScale="90000"/>
          </a:bodyPr>
          <a:lstStyle/>
          <a:p>
            <a:r>
              <a:rPr lang="en-US" dirty="0"/>
              <a:t>Consuming Staged Content</a:t>
            </a:r>
            <a:br>
              <a:rPr lang="en-US" dirty="0"/>
            </a:br>
            <a:endParaRPr lang="en-US" dirty="0"/>
          </a:p>
        </p:txBody>
      </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553" y="231623"/>
            <a:ext cx="4252853" cy="470429"/>
          </a:xfrm>
        </p:spPr>
        <p:txBody>
          <a:bodyPr>
            <a:normAutofit/>
          </a:bodyPr>
          <a:lstStyle/>
          <a:p>
            <a:r>
              <a:rPr lang="en-US" b="0" dirty="0" smtClean="0"/>
              <a:t>Screen Time</a:t>
            </a:r>
            <a:endParaRPr lang="en-US" b="0" dirty="0"/>
          </a:p>
        </p:txBody>
      </p:sp>
      <p:sp>
        <p:nvSpPr>
          <p:cNvPr id="307" name="Title 1"/>
          <p:cNvSpPr txBox="1">
            <a:spLocks/>
          </p:cNvSpPr>
          <p:nvPr/>
        </p:nvSpPr>
        <p:spPr>
          <a:xfrm>
            <a:off x="6269842" y="90633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Negatives</a:t>
            </a:r>
            <a:endParaRPr lang="en-US" sz="1200" b="0" dirty="0"/>
          </a:p>
        </p:txBody>
      </p:sp>
      <p:sp>
        <p:nvSpPr>
          <p:cNvPr id="308" name="Oval 307"/>
          <p:cNvSpPr/>
          <p:nvPr/>
        </p:nvSpPr>
        <p:spPr>
          <a:xfrm>
            <a:off x="5861056" y="103707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6" y="1063242"/>
            <a:ext cx="474813" cy="32726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endParaRPr lang="en-US" sz="1400" dirty="0">
              <a:solidFill>
                <a:schemeClr val="accent1"/>
              </a:solidFill>
            </a:endParaRPr>
          </a:p>
        </p:txBody>
      </p:sp>
      <p:cxnSp>
        <p:nvCxnSpPr>
          <p:cNvPr id="310" name="Straight Connector 309"/>
          <p:cNvCxnSpPr/>
          <p:nvPr/>
        </p:nvCxnSpPr>
        <p:spPr>
          <a:xfrm>
            <a:off x="5856112" y="2052920"/>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261610"/>
            </a:xfrm>
            <a:prstGeom prst="rect">
              <a:avLst/>
            </a:prstGeom>
            <a:noFill/>
          </p:spPr>
          <p:txBody>
            <a:bodyPr wrap="square" rtlCol="0">
              <a:spAutoFit/>
            </a:bodyPr>
            <a:lstStyle/>
            <a:p>
              <a:r>
                <a:rPr lang="en-US" sz="1100" dirty="0" smtClean="0">
                  <a:solidFill>
                    <a:schemeClr val="tx2">
                      <a:lumMod val="75000"/>
                    </a:schemeClr>
                  </a:solidFill>
                  <a:latin typeface="Roboto Light"/>
                  <a:cs typeface="Roboto Light"/>
                </a:rPr>
                <a:t>No more than 2 hours per day</a:t>
              </a:r>
              <a:endParaRPr lang="en-US" sz="1100" dirty="0">
                <a:solidFill>
                  <a:schemeClr val="tx2">
                    <a:lumMod val="75000"/>
                  </a:schemeClr>
                </a:solidFill>
                <a:latin typeface="Roboto Light"/>
                <a:cs typeface="Roboto Light"/>
              </a:endParaRP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AAP Recommends</a:t>
              </a:r>
              <a:endParaRPr lang="en-US" sz="1200" b="0" dirty="0"/>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40287"/>
              <a:ext cx="474813" cy="3272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endParaRPr lang="en-US" sz="1400" dirty="0">
                <a:solidFill>
                  <a:schemeClr val="accent2"/>
                </a:solidFill>
              </a:endParaRP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30" name="Group 229"/>
          <p:cNvGrpSpPr/>
          <p:nvPr/>
        </p:nvGrpSpPr>
        <p:grpSpPr>
          <a:xfrm>
            <a:off x="-19286" y="11445"/>
            <a:ext cx="928102" cy="914400"/>
            <a:chOff x="3732512" y="321322"/>
            <a:chExt cx="928102" cy="914400"/>
          </a:xfrm>
        </p:grpSpPr>
        <p:sp>
          <p:nvSpPr>
            <p:cNvPr id="236" name="Oval 235"/>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37" name="Shape 8841"/>
            <p:cNvSpPr/>
            <p:nvPr/>
          </p:nvSpPr>
          <p:spPr>
            <a:xfrm>
              <a:off x="3732512" y="372378"/>
              <a:ext cx="914400" cy="80867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endParaRPr lang="en-US" sz="4400" dirty="0">
                <a:solidFill>
                  <a:schemeClr val="bg1"/>
                </a:solidFill>
              </a:endParaRPr>
            </a:p>
          </p:txBody>
        </p:sp>
      </p:grpSp>
      <p:grpSp>
        <p:nvGrpSpPr>
          <p:cNvPr id="238" name="Group 237"/>
          <p:cNvGrpSpPr/>
          <p:nvPr/>
        </p:nvGrpSpPr>
        <p:grpSpPr>
          <a:xfrm>
            <a:off x="698500" y="1569744"/>
            <a:ext cx="3028952" cy="2116985"/>
            <a:chOff x="0" y="1962891"/>
            <a:chExt cx="3028952" cy="2116985"/>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4" name="Shape 369"/>
            <p:cNvSpPr/>
            <p:nvPr/>
          </p:nvSpPr>
          <p:spPr>
            <a:xfrm>
              <a:off x="0" y="3909949"/>
              <a:ext cx="3028950"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370"/>
            <p:cNvSpPr/>
            <p:nvPr/>
          </p:nvSpPr>
          <p:spPr>
            <a:xfrm>
              <a:off x="2" y="4000563"/>
              <a:ext cx="3028950"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aphicFrame>
        <p:nvGraphicFramePr>
          <p:cNvPr id="7" name="Table 6"/>
          <p:cNvGraphicFramePr>
            <a:graphicFrameLocks noGrp="1"/>
          </p:cNvGraphicFramePr>
          <p:nvPr>
            <p:extLst>
              <p:ext uri="{D42A27DB-BD31-4B8C-83A1-F6EECF244321}">
                <p14:modId xmlns:p14="http://schemas.microsoft.com/office/powerpoint/2010/main" val="2855350264"/>
              </p:ext>
            </p:extLst>
          </p:nvPr>
        </p:nvGraphicFramePr>
        <p:xfrm>
          <a:off x="6269842" y="1269759"/>
          <a:ext cx="2743200" cy="777240"/>
        </p:xfrm>
        <a:graphic>
          <a:graphicData uri="http://schemas.openxmlformats.org/drawingml/2006/table">
            <a:tbl>
              <a:tblPr>
                <a:tableStyleId>{2D5ABB26-0587-4C30-8999-92F81FD0307C}</a:tableStyleId>
              </a:tblPr>
              <a:tblGrid>
                <a:gridCol w="1371600"/>
                <a:gridCol w="1371600"/>
              </a:tblGrid>
              <a:tr h="243840">
                <a:tc>
                  <a:txBody>
                    <a:bodyPr/>
                    <a:lstStyle/>
                    <a:p>
                      <a:r>
                        <a:rPr lang="en-US" sz="1100" dirty="0" smtClean="0">
                          <a:solidFill>
                            <a:schemeClr val="tx2">
                              <a:lumMod val="75000"/>
                            </a:schemeClr>
                          </a:solidFill>
                          <a:latin typeface="Roboto Light" panose="02000000000000000000" pitchFamily="2" charset="0"/>
                          <a:ea typeface="Roboto Light" panose="02000000000000000000" pitchFamily="2" charset="0"/>
                        </a:rPr>
                        <a:t>Obesity</a:t>
                      </a:r>
                      <a:endParaRPr lang="en-US" sz="1100" dirty="0">
                        <a:solidFill>
                          <a:schemeClr val="tx2">
                            <a:lumMod val="7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100" dirty="0" smtClean="0">
                          <a:solidFill>
                            <a:schemeClr val="tx2">
                              <a:lumMod val="75000"/>
                            </a:schemeClr>
                          </a:solidFill>
                          <a:latin typeface="Roboto Light" panose="02000000000000000000" pitchFamily="2" charset="0"/>
                          <a:ea typeface="Roboto Light" panose="02000000000000000000" pitchFamily="2" charset="0"/>
                        </a:rPr>
                        <a:t>Irregular</a:t>
                      </a:r>
                      <a:r>
                        <a:rPr lang="en-US" sz="1100" baseline="0" dirty="0" smtClean="0">
                          <a:solidFill>
                            <a:schemeClr val="tx2">
                              <a:lumMod val="75000"/>
                            </a:schemeClr>
                          </a:solidFill>
                          <a:latin typeface="Roboto Light" panose="02000000000000000000" pitchFamily="2" charset="0"/>
                          <a:ea typeface="Roboto Light" panose="02000000000000000000" pitchFamily="2" charset="0"/>
                        </a:rPr>
                        <a:t> Sleep</a:t>
                      </a:r>
                    </a:p>
                  </a:txBody>
                  <a:tcPr>
                    <a:lnL>
                      <a:noFill/>
                    </a:lnL>
                    <a:lnR>
                      <a:noFill/>
                    </a:lnR>
                    <a:lnT>
                      <a:noFill/>
                    </a:lnT>
                    <a:lnB>
                      <a:noFill/>
                    </a:lnB>
                    <a:lnTlToBr w="12700" cmpd="sng">
                      <a:noFill/>
                      <a:prstDash val="solid"/>
                    </a:lnTlToBr>
                    <a:lnBlToTr w="12700" cmpd="sng">
                      <a:noFill/>
                      <a:prstDash val="solid"/>
                    </a:lnBlToTr>
                  </a:tcPr>
                </a:tc>
              </a:tr>
              <a:tr h="243840">
                <a:tc>
                  <a:txBody>
                    <a:bodyPr/>
                    <a:lstStyle/>
                    <a:p>
                      <a:r>
                        <a:rPr lang="en-US" sz="1100" dirty="0" smtClean="0">
                          <a:solidFill>
                            <a:schemeClr val="tx2">
                              <a:lumMod val="75000"/>
                            </a:schemeClr>
                          </a:solidFill>
                          <a:latin typeface="Roboto Light" panose="02000000000000000000" pitchFamily="2" charset="0"/>
                          <a:ea typeface="Roboto Light" panose="02000000000000000000" pitchFamily="2" charset="0"/>
                        </a:rPr>
                        <a:t>Behavior</a:t>
                      </a:r>
                      <a:r>
                        <a:rPr lang="en-US" sz="1100" baseline="0" dirty="0" smtClean="0">
                          <a:solidFill>
                            <a:schemeClr val="tx2">
                              <a:lumMod val="75000"/>
                            </a:schemeClr>
                          </a:solidFill>
                          <a:latin typeface="Roboto Light" panose="02000000000000000000" pitchFamily="2" charset="0"/>
                          <a:ea typeface="Roboto Light" panose="02000000000000000000" pitchFamily="2" charset="0"/>
                        </a:rPr>
                        <a:t> Problems</a:t>
                      </a:r>
                      <a:endParaRPr lang="en-US" sz="1100" dirty="0">
                        <a:solidFill>
                          <a:schemeClr val="tx2">
                            <a:lumMod val="7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100" dirty="0" smtClean="0">
                          <a:solidFill>
                            <a:schemeClr val="tx2">
                              <a:lumMod val="75000"/>
                            </a:schemeClr>
                          </a:solidFill>
                          <a:latin typeface="Roboto Light" panose="02000000000000000000" pitchFamily="2" charset="0"/>
                          <a:ea typeface="Roboto Light" panose="02000000000000000000" pitchFamily="2" charset="0"/>
                        </a:rPr>
                        <a:t>Poor Academics</a:t>
                      </a:r>
                      <a:endParaRPr lang="en-US" sz="1100" dirty="0">
                        <a:solidFill>
                          <a:schemeClr val="tx2">
                            <a:lumMod val="7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r>
              <a:tr h="243840">
                <a:tc>
                  <a:txBody>
                    <a:bodyPr/>
                    <a:lstStyle/>
                    <a:p>
                      <a:r>
                        <a:rPr lang="en-US" sz="1100" dirty="0" smtClean="0">
                          <a:solidFill>
                            <a:schemeClr val="tx2">
                              <a:lumMod val="75000"/>
                            </a:schemeClr>
                          </a:solidFill>
                          <a:latin typeface="Roboto Light" panose="02000000000000000000" pitchFamily="2" charset="0"/>
                          <a:ea typeface="Roboto Light" panose="02000000000000000000" pitchFamily="2" charset="0"/>
                        </a:rPr>
                        <a:t>Violence</a:t>
                      </a:r>
                      <a:endParaRPr lang="en-US" sz="1100" dirty="0">
                        <a:solidFill>
                          <a:schemeClr val="tx2">
                            <a:lumMod val="7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100" dirty="0" smtClean="0">
                          <a:solidFill>
                            <a:schemeClr val="tx2">
                              <a:lumMod val="75000"/>
                            </a:schemeClr>
                          </a:solidFill>
                          <a:latin typeface="Roboto Light" panose="02000000000000000000" pitchFamily="2" charset="0"/>
                          <a:ea typeface="Roboto Light" panose="02000000000000000000" pitchFamily="2" charset="0"/>
                        </a:rPr>
                        <a:t>Less Time for Play</a:t>
                      </a:r>
                      <a:endParaRPr lang="en-US" sz="1100" dirty="0">
                        <a:solidFill>
                          <a:schemeClr val="tx2">
                            <a:lumMod val="7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Time</a:t>
            </a:r>
            <a:endParaRPr lang="en-US" dirty="0"/>
          </a:p>
        </p:txBody>
      </p:sp>
      <p:sp>
        <p:nvSpPr>
          <p:cNvPr id="3" name="Content Placeholder 2"/>
          <p:cNvSpPr>
            <a:spLocks noGrp="1"/>
          </p:cNvSpPr>
          <p:nvPr>
            <p:ph idx="1"/>
          </p:nvPr>
        </p:nvSpPr>
        <p:spPr>
          <a:xfrm>
            <a:off x="457200" y="1200152"/>
            <a:ext cx="3889948" cy="2962627"/>
          </a:xfrm>
        </p:spPr>
        <p:txBody>
          <a:bodyPr/>
          <a:lstStyle/>
          <a:p>
            <a:r>
              <a:rPr lang="en-US" dirty="0" smtClean="0"/>
              <a:t>American Academy of Pediatrics recommendations for screen time and why</a:t>
            </a:r>
          </a:p>
          <a:p>
            <a:pPr lvl="1"/>
            <a:r>
              <a:rPr lang="en-US" dirty="0" smtClean="0"/>
              <a:t>No more than 2 hours per day</a:t>
            </a:r>
          </a:p>
          <a:p>
            <a:pPr lvl="1"/>
            <a:endParaRPr lang="en-US" dirty="0" smtClean="0"/>
          </a:p>
          <a:p>
            <a:r>
              <a:rPr lang="en-US" dirty="0" smtClean="0"/>
              <a:t>Effects of too much screen time</a:t>
            </a:r>
          </a:p>
          <a:p>
            <a:pPr lvl="1"/>
            <a:r>
              <a:rPr lang="en-US" dirty="0" smtClean="0"/>
              <a:t>Obesity</a:t>
            </a:r>
          </a:p>
          <a:p>
            <a:pPr lvl="1"/>
            <a:r>
              <a:rPr lang="en-US" dirty="0" smtClean="0"/>
              <a:t>Irregular sleep</a:t>
            </a:r>
          </a:p>
          <a:p>
            <a:pPr lvl="1"/>
            <a:r>
              <a:rPr lang="en-US" dirty="0" smtClean="0"/>
              <a:t>Behavioral Problems</a:t>
            </a:r>
          </a:p>
          <a:p>
            <a:pPr lvl="1"/>
            <a:r>
              <a:rPr lang="en-US" dirty="0" smtClean="0"/>
              <a:t>Impaired academic performance</a:t>
            </a:r>
          </a:p>
          <a:p>
            <a:pPr lvl="1"/>
            <a:r>
              <a:rPr lang="en-US" dirty="0" smtClean="0"/>
              <a:t>Violence</a:t>
            </a:r>
          </a:p>
          <a:p>
            <a:pPr lvl="1"/>
            <a:r>
              <a:rPr lang="en-US" dirty="0" smtClean="0"/>
              <a:t>Less time for play</a:t>
            </a:r>
          </a:p>
          <a:p>
            <a:r>
              <a:rPr lang="en-US" dirty="0" smtClean="0"/>
              <a:t>Where does creativity come from?</a:t>
            </a:r>
          </a:p>
          <a:p>
            <a:endParaRPr lang="en-US" dirty="0"/>
          </a:p>
        </p:txBody>
      </p:sp>
      <p:sp>
        <p:nvSpPr>
          <p:cNvPr id="4" name="Content Placeholder 2"/>
          <p:cNvSpPr txBox="1">
            <a:spLocks/>
          </p:cNvSpPr>
          <p:nvPr/>
        </p:nvSpPr>
        <p:spPr>
          <a:xfrm>
            <a:off x="4739391" y="1200151"/>
            <a:ext cx="3889948" cy="2962627"/>
          </a:xfrm>
          <a:prstGeom prst="rect">
            <a:avLst/>
          </a:prstGeom>
        </p:spPr>
        <p:txBody>
          <a:bodyPr vert="horz" lIns="91430" tIns="45715" rIns="91430" bIns="45715" rtlCol="0">
            <a:normAutofit/>
          </a:bodyPr>
          <a:lstStyle>
            <a:lvl1pPr marL="342861" indent="-342861" algn="l" defTabSz="457148" rtl="0" eaLnBrk="1" latinLnBrk="0" hangingPunct="1">
              <a:spcBef>
                <a:spcPct val="20000"/>
              </a:spcBef>
              <a:buFont typeface="Arial"/>
              <a:buChar char="•"/>
              <a:defRPr sz="1000" kern="1200">
                <a:solidFill>
                  <a:schemeClr val="tx2">
                    <a:lumMod val="50000"/>
                  </a:schemeClr>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lumMod val="50000"/>
                  </a:schemeClr>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lumMod val="50000"/>
                  </a:schemeClr>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lumMod val="50000"/>
                  </a:schemeClr>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lumMod val="50000"/>
                  </a:schemeClr>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General Outline</a:t>
            </a:r>
          </a:p>
          <a:p>
            <a:pPr lvl="1"/>
            <a:r>
              <a:rPr lang="en-US" dirty="0" smtClean="0"/>
              <a:t>AAP recommendations</a:t>
            </a:r>
          </a:p>
          <a:p>
            <a:pPr lvl="2"/>
            <a:r>
              <a:rPr lang="en-US" dirty="0" smtClean="0"/>
              <a:t>Negatives</a:t>
            </a:r>
          </a:p>
          <a:p>
            <a:pPr lvl="1"/>
            <a:r>
              <a:rPr lang="en-US" dirty="0" smtClean="0"/>
              <a:t>Hey great Doctors tell us stuff, but they don’t know the real world Technology people are giving their children a leg up</a:t>
            </a:r>
          </a:p>
          <a:p>
            <a:pPr lvl="2"/>
            <a:r>
              <a:rPr lang="en-US" dirty="0" smtClean="0"/>
              <a:t>CEO stuff</a:t>
            </a:r>
          </a:p>
          <a:p>
            <a:pPr lvl="2"/>
            <a:r>
              <a:rPr lang="en-US" dirty="0" smtClean="0"/>
              <a:t>Why CEO’s limit</a:t>
            </a:r>
          </a:p>
          <a:p>
            <a:pPr lvl="3"/>
            <a:r>
              <a:rPr lang="en-US" dirty="0" smtClean="0"/>
              <a:t>AAP stuff plus more</a:t>
            </a:r>
          </a:p>
          <a:p>
            <a:pPr lvl="1"/>
            <a:r>
              <a:rPr lang="en-US" dirty="0" smtClean="0"/>
              <a:t>General Stats on screen time</a:t>
            </a:r>
          </a:p>
          <a:p>
            <a:pPr lvl="1"/>
            <a:r>
              <a:rPr lang="en-US" dirty="0" smtClean="0"/>
              <a:t>Strategies to limit screen time</a:t>
            </a:r>
          </a:p>
          <a:p>
            <a:pPr lvl="1"/>
            <a:r>
              <a:rPr lang="en-US" dirty="0"/>
              <a:t>Ali </a:t>
            </a:r>
            <a:r>
              <a:rPr lang="en-US" dirty="0" err="1" smtClean="0"/>
              <a:t>Partovi</a:t>
            </a:r>
            <a:r>
              <a:rPr lang="en-US" dirty="0" smtClean="0"/>
              <a:t> I think is one to something with his distinction between passive vs active interacts</a:t>
            </a:r>
          </a:p>
          <a:p>
            <a:pPr lvl="1"/>
            <a:r>
              <a:rPr lang="en-US" dirty="0" smtClean="0"/>
              <a:t>How to teach coding to </a:t>
            </a:r>
            <a:r>
              <a:rPr lang="en-US" dirty="0" err="1" smtClean="0"/>
              <a:t>kidss</a:t>
            </a:r>
            <a:endParaRPr lang="en-US" dirty="0"/>
          </a:p>
        </p:txBody>
      </p:sp>
    </p:spTree>
    <p:extLst>
      <p:ext uri="{BB962C8B-B14F-4D97-AF65-F5344CB8AC3E}">
        <p14:creationId xmlns:p14="http://schemas.microsoft.com/office/powerpoint/2010/main" val="5581074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help reduce screen time</a:t>
            </a:r>
            <a:endParaRPr lang="en-US" dirty="0"/>
          </a:p>
        </p:txBody>
      </p:sp>
      <p:sp>
        <p:nvSpPr>
          <p:cNvPr id="3" name="Content Placeholder 2"/>
          <p:cNvSpPr>
            <a:spLocks noGrp="1"/>
          </p:cNvSpPr>
          <p:nvPr>
            <p:ph idx="1"/>
          </p:nvPr>
        </p:nvSpPr>
        <p:spPr/>
        <p:txBody>
          <a:bodyPr/>
          <a:lstStyle/>
          <a:p>
            <a:r>
              <a:rPr lang="en-US" b="1" dirty="0"/>
              <a:t>Eliminate background TV.</a:t>
            </a:r>
            <a:r>
              <a:rPr lang="en-US" dirty="0"/>
              <a:t> If the TV is turned on — even if it's just in the background — it's likely to draw your child's attention. If you're not actively watching a show, turn off the TV.</a:t>
            </a:r>
          </a:p>
          <a:p>
            <a:r>
              <a:rPr lang="en-US" b="1" dirty="0"/>
              <a:t>Keep TVs and computers out of the bedroom.</a:t>
            </a:r>
            <a:r>
              <a:rPr lang="en-US" dirty="0"/>
              <a:t> Children who have TVs in their bedrooms watch more TV than children who don't have TVs in their bedrooms. Monitor your child's screen time and the websites he or she is visiting by keeping TVs and computers in a common area in your house.</a:t>
            </a:r>
          </a:p>
          <a:p>
            <a:r>
              <a:rPr lang="en-US" b="1" dirty="0"/>
              <a:t>Don't eat in front of the TV.</a:t>
            </a:r>
            <a:r>
              <a:rPr lang="en-US" dirty="0"/>
              <a:t> Allowing your child to eat or snack in front of the TV increases his or her screen time. The habit also encourages mindless munching, which can lead to weight gain.</a:t>
            </a:r>
          </a:p>
          <a:p>
            <a:r>
              <a:rPr lang="en-US" b="1" dirty="0"/>
              <a:t>Set school day rules.</a:t>
            </a:r>
            <a:r>
              <a:rPr lang="en-US" dirty="0"/>
              <a:t> Most children have limited free time during the school week. Don't let your child spend all of it in front of a screen. Also, avoid using screen time as a reward or punishment. This can make screen time seem even more important to children.</a:t>
            </a:r>
          </a:p>
          <a:p>
            <a:r>
              <a:rPr lang="en-US" b="1" dirty="0"/>
              <a:t>Talk to your child's caregivers.</a:t>
            </a:r>
            <a:r>
              <a:rPr lang="en-US" dirty="0"/>
              <a:t> Encourage other adults in your child's life to limit your child's screen time, too.</a:t>
            </a:r>
          </a:p>
          <a:p>
            <a:r>
              <a:rPr lang="en-US" b="1" dirty="0"/>
              <a:t>Suggest other activities.</a:t>
            </a:r>
            <a:r>
              <a:rPr lang="en-US" dirty="0"/>
              <a:t> Rather than relying on screen time for entertainment, help your child find other things to do, such as reading, playing a sport, helping with cooking or trying a board game.</a:t>
            </a:r>
          </a:p>
          <a:p>
            <a:r>
              <a:rPr lang="en-US" b="1" dirty="0"/>
              <a:t>Set a good example.</a:t>
            </a:r>
            <a:r>
              <a:rPr lang="en-US" dirty="0"/>
              <a:t> Be a good role model by limiting your own screen time.</a:t>
            </a:r>
          </a:p>
          <a:p>
            <a:r>
              <a:rPr lang="en-US" b="1" dirty="0"/>
              <a:t>Unplug it.</a:t>
            </a:r>
            <a:r>
              <a:rPr lang="en-US" dirty="0"/>
              <a:t> If screen time is becoming a source of tension in your family, unplug the TV, turn off the computer or put away the smart phones or video games for a while. You might designate one day a week or month as a screen-free day for the whole family. To prevent unauthorized TV viewing, put a lock on your TV's electrical plug.</a:t>
            </a:r>
          </a:p>
          <a:p>
            <a:endParaRPr lang="en-US" dirty="0"/>
          </a:p>
        </p:txBody>
      </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industry leaders let their kids interact with tech</a:t>
            </a:r>
            <a:endParaRPr lang="en-US" dirty="0"/>
          </a:p>
        </p:txBody>
      </p:sp>
      <p:sp>
        <p:nvSpPr>
          <p:cNvPr id="3" name="Content Placeholder 2"/>
          <p:cNvSpPr>
            <a:spLocks noGrp="1"/>
          </p:cNvSpPr>
          <p:nvPr>
            <p:ph idx="1"/>
          </p:nvPr>
        </p:nvSpPr>
        <p:spPr/>
        <p:txBody>
          <a:bodyPr/>
          <a:lstStyle/>
          <a:p>
            <a:r>
              <a:rPr lang="en-US" dirty="0" smtClean="0"/>
              <a:t>Talk about leaders and how much </a:t>
            </a:r>
            <a:r>
              <a:rPr lang="en-US" dirty="0" err="1" smtClean="0"/>
              <a:t>acess</a:t>
            </a:r>
            <a:r>
              <a:rPr lang="en-US" dirty="0" smtClean="0"/>
              <a:t> they provide</a:t>
            </a:r>
          </a:p>
          <a:p>
            <a:r>
              <a:rPr lang="en-US" dirty="0" smtClean="0"/>
              <a:t>Talk about Why</a:t>
            </a:r>
          </a:p>
          <a:p>
            <a:r>
              <a:rPr lang="en-US" dirty="0" smtClean="0"/>
              <a:t>Mention the preschool teachers comments on lack of dexterity of children b/c they do so much computer play</a:t>
            </a:r>
          </a:p>
          <a:p>
            <a:r>
              <a:rPr lang="en-US" dirty="0" smtClean="0"/>
              <a:t>Our kids will still have to interact with a physical world</a:t>
            </a:r>
          </a:p>
          <a:p>
            <a:r>
              <a:rPr lang="en-US" dirty="0" smtClean="0"/>
              <a:t>They may not need to drive their own cars, but they will need to interact with other humans</a:t>
            </a:r>
          </a:p>
          <a:p>
            <a:pPr lvl="1"/>
            <a:r>
              <a:rPr lang="en-US" dirty="0" smtClean="0"/>
              <a:t>Software teams are a lot about team dynamics and social skills, how can we ensure our kids are social</a:t>
            </a:r>
          </a:p>
          <a:p>
            <a:pPr lvl="1"/>
            <a:r>
              <a:rPr lang="en-US" dirty="0" smtClean="0"/>
              <a:t>? Are there social skills apps for kids?</a:t>
            </a:r>
          </a:p>
          <a:p>
            <a:r>
              <a:rPr lang="en-US" dirty="0" smtClean="0"/>
              <a:t>More media less sleep </a:t>
            </a:r>
            <a:endParaRPr lang="en-US" dirty="0"/>
          </a:p>
        </p:txBody>
      </p:sp>
    </p:spTree>
    <p:extLst>
      <p:ext uri="{BB962C8B-B14F-4D97-AF65-F5344CB8AC3E}">
        <p14:creationId xmlns:p14="http://schemas.microsoft.com/office/powerpoint/2010/main" val="18075575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7405" y="1266568"/>
            <a:ext cx="6109878" cy="2585323"/>
          </a:xfrm>
          <a:prstGeom prst="rect">
            <a:avLst/>
          </a:prstGeom>
          <a:noFill/>
        </p:spPr>
        <p:txBody>
          <a:bodyPr wrap="none" rtlCol="0">
            <a:spAutoFit/>
          </a:bodyPr>
          <a:lstStyle/>
          <a:p>
            <a:r>
              <a:rPr lang="en-US" dirty="0" smtClean="0"/>
              <a:t>Parent’s are responsible for children’s online identities.</a:t>
            </a:r>
          </a:p>
          <a:p>
            <a:endParaRPr lang="en-US" dirty="0"/>
          </a:p>
          <a:p>
            <a:r>
              <a:rPr lang="en-US" dirty="0" smtClean="0"/>
              <a:t>How much is too much-screen time?</a:t>
            </a:r>
          </a:p>
          <a:p>
            <a:r>
              <a:rPr lang="en-US" dirty="0" smtClean="0"/>
              <a:t>Interactive Learning</a:t>
            </a:r>
          </a:p>
          <a:p>
            <a:r>
              <a:rPr lang="en-US" dirty="0" smtClean="0"/>
              <a:t>Introductory Programming apps – </a:t>
            </a:r>
            <a:r>
              <a:rPr lang="en-US" dirty="0" err="1" smtClean="0"/>
              <a:t>Koadable</a:t>
            </a:r>
            <a:r>
              <a:rPr lang="en-US" dirty="0" smtClean="0"/>
              <a:t> and Scratch</a:t>
            </a:r>
          </a:p>
          <a:p>
            <a:r>
              <a:rPr lang="en-US" dirty="0" smtClean="0"/>
              <a:t>Books that read</a:t>
            </a:r>
          </a:p>
          <a:p>
            <a:r>
              <a:rPr lang="en-US" dirty="0" smtClean="0"/>
              <a:t>Talk about how our kids use technology</a:t>
            </a:r>
          </a:p>
          <a:p>
            <a:r>
              <a:rPr lang="en-US" dirty="0" smtClean="0"/>
              <a:t>Common sense media (website –rates apps and movies by age)</a:t>
            </a:r>
          </a:p>
          <a:p>
            <a:endParaRPr lang="en-US" dirty="0"/>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Bio</a:t>
            </a:r>
            <a:endParaRPr lang="en-US" b="0" dirty="0"/>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Husband married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a:t>
            </a:r>
            <a:r>
              <a:rPr lang="en-US" sz="1200" i="1" dirty="0" err="1" smtClean="0">
                <a:solidFill>
                  <a:schemeClr val="tx2">
                    <a:lumMod val="50000"/>
                  </a:schemeClr>
                </a:solidFill>
                <a:latin typeface="Roboto Light"/>
                <a:cs typeface="Roboto Light"/>
              </a:rPr>
              <a:t>.Net</a:t>
            </a:r>
            <a:r>
              <a:rPr lang="en-US" sz="1200" i="1" dirty="0" smtClean="0">
                <a:solidFill>
                  <a:schemeClr val="tx2">
                    <a:lumMod val="50000"/>
                  </a:schemeClr>
                </a:solidFill>
                <a:latin typeface="Roboto Light"/>
                <a:cs typeface="Roboto Light"/>
              </a:rPr>
              <a: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The Family</a:t>
            </a:r>
            <a:endParaRPr lang="en-US" b="0" dirty="0"/>
          </a:p>
        </p:txBody>
      </p:sp>
      <p:grpSp>
        <p:nvGrpSpPr>
          <p:cNvPr id="16" name="Group 15"/>
          <p:cNvGrpSpPr/>
          <p:nvPr/>
        </p:nvGrpSpPr>
        <p:grpSpPr>
          <a:xfrm>
            <a:off x="3425070" y="93150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4" name="Group 23"/>
          <p:cNvGrpSpPr/>
          <p:nvPr/>
        </p:nvGrpSpPr>
        <p:grpSpPr>
          <a:xfrm>
            <a:off x="1132375" y="93150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4" name="Group 33"/>
          <p:cNvGrpSpPr/>
          <p:nvPr/>
        </p:nvGrpSpPr>
        <p:grpSpPr>
          <a:xfrm>
            <a:off x="5834684" y="93150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13487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640" y="111659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390" y="112514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0493656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a:solidFill>
                  <a:schemeClr val="bg1"/>
                </a:solidFill>
              </a:rPr>
              <a:t>Now You Have Done It</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2929195658"/>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401" y="1052424"/>
            <a:ext cx="1707637" cy="3800475"/>
          </a:xfrm>
          <a:prstGeom prst="rect">
            <a:avLst/>
          </a:prstGeom>
        </p:spPr>
      </p:pic>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622146"/>
            <a:ext cx="1656672" cy="116178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endParaRPr lang="en-US" sz="6600" dirty="0">
              <a:solidFill>
                <a:schemeClr val="bg1"/>
              </a:solidFill>
            </a:endParaRPr>
          </a:p>
        </p:txBody>
      </p:sp>
      <p:sp>
        <p:nvSpPr>
          <p:cNvPr id="2" name="Title 1"/>
          <p:cNvSpPr>
            <a:spLocks noGrp="1"/>
          </p:cNvSpPr>
          <p:nvPr>
            <p:ph type="title"/>
          </p:nvPr>
        </p:nvSpPr>
        <p:spPr>
          <a:xfrm>
            <a:off x="4698504" y="2490385"/>
            <a:ext cx="4395308" cy="1430994"/>
          </a:xfrm>
        </p:spPr>
        <p:txBody>
          <a:bodyPr>
            <a:noAutofit/>
          </a:bodyPr>
          <a:lstStyle/>
          <a:p>
            <a:r>
              <a:rPr lang="en-US" sz="4000" dirty="0"/>
              <a:t>Debugging in Production</a:t>
            </a:r>
            <a:endParaRPr lang="en-US" sz="4000" dirty="0"/>
          </a:p>
        </p:txBody>
      </p:sp>
    </p:spTree>
    <p:extLst>
      <p:ext uri="{BB962C8B-B14F-4D97-AF65-F5344CB8AC3E}">
        <p14:creationId xmlns:p14="http://schemas.microsoft.com/office/powerpoint/2010/main" val="1230519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5779" y="1077716"/>
            <a:ext cx="4651022" cy="3127403"/>
          </a:xfrm>
        </p:spPr>
        <p:txBody>
          <a:bodyPr>
            <a:normAutofit/>
          </a:bodyPr>
          <a:lstStyle/>
          <a:p>
            <a:r>
              <a:rPr lang="en-US" sz="1600" dirty="0">
                <a:solidFill>
                  <a:srgbClr val="FF0000"/>
                </a:solidFill>
              </a:rPr>
              <a:t>TODO: List of good books</a:t>
            </a:r>
            <a:endParaRPr lang="en-US" sz="1600" dirty="0">
              <a:solidFill>
                <a:srgbClr val="FF0000"/>
              </a:solidFill>
            </a:endParaRPr>
          </a:p>
        </p:txBody>
      </p:sp>
      <p:sp>
        <p:nvSpPr>
          <p:cNvPr id="3" name="Title 2"/>
          <p:cNvSpPr>
            <a:spLocks noGrp="1"/>
          </p:cNvSpPr>
          <p:nvPr>
            <p:ph type="title"/>
          </p:nvPr>
        </p:nvSpPr>
        <p:spPr>
          <a:xfrm>
            <a:off x="1701608" y="423332"/>
            <a:ext cx="6985194" cy="422542"/>
          </a:xfrm>
        </p:spPr>
        <p:txBody>
          <a:bodyPr>
            <a:normAutofit/>
          </a:bodyPr>
          <a:lstStyle/>
          <a:p>
            <a:r>
              <a:rPr lang="en-US" dirty="0" smtClean="0"/>
              <a:t>Pregnancy -Tech</a:t>
            </a:r>
            <a:endParaRPr lang="en-US" dirty="0"/>
          </a:p>
        </p:txBody>
      </p:sp>
      <p:sp>
        <p:nvSpPr>
          <p:cNvPr id="4" name="Text Placeholder 3"/>
          <p:cNvSpPr>
            <a:spLocks noGrp="1"/>
          </p:cNvSpPr>
          <p:nvPr>
            <p:ph type="body" sz="quarter" idx="13"/>
          </p:nvPr>
        </p:nvSpPr>
        <p:spPr>
          <a:xfrm>
            <a:off x="569421" y="1592531"/>
            <a:ext cx="3458948" cy="2605530"/>
          </a:xfrm>
        </p:spPr>
        <p:txBody>
          <a:bodyPr/>
          <a:lstStyle/>
          <a:p>
            <a:r>
              <a:rPr lang="en-US" dirty="0" smtClean="0"/>
              <a:t>Weekly development tracking</a:t>
            </a:r>
          </a:p>
          <a:p>
            <a:pPr lvl="1"/>
            <a:r>
              <a:rPr lang="en-US" dirty="0" smtClean="0">
                <a:hlinkClick r:id="rId3"/>
              </a:rPr>
              <a:t>babycenter.com/pregnancy</a:t>
            </a:r>
            <a:endParaRPr lang="en-US" dirty="0" smtClean="0"/>
          </a:p>
          <a:p>
            <a:pPr lvl="1"/>
            <a:r>
              <a:rPr lang="en-US" dirty="0" smtClean="0"/>
              <a:t>Pregnancy tracking app from baby center</a:t>
            </a:r>
          </a:p>
          <a:p>
            <a:r>
              <a:rPr lang="en-US" dirty="0" smtClean="0"/>
              <a:t>Baby Name Apps</a:t>
            </a:r>
          </a:p>
          <a:p>
            <a:r>
              <a:rPr lang="en-US" dirty="0" smtClean="0"/>
              <a:t>Track Weight and visits to doctor</a:t>
            </a:r>
          </a:p>
          <a:p>
            <a:r>
              <a:rPr lang="en-US" dirty="0" smtClean="0"/>
              <a:t>Contraction Timer</a:t>
            </a:r>
          </a:p>
          <a:p>
            <a:r>
              <a:rPr lang="en-US" dirty="0" smtClean="0"/>
              <a:t>Personal Ultra Sound device on smart </a:t>
            </a:r>
            <a:r>
              <a:rPr lang="en-US" dirty="0" smtClean="0"/>
              <a:t>phone</a:t>
            </a:r>
          </a:p>
          <a:p>
            <a:r>
              <a:rPr lang="en-US" dirty="0" smtClean="0"/>
              <a:t>Start a pool on when the baby will be born</a:t>
            </a:r>
          </a:p>
          <a:p>
            <a:pPr lvl="1"/>
            <a:r>
              <a:rPr lang="en-US" dirty="0" smtClean="0">
                <a:hlinkClick r:id="rId4"/>
              </a:rPr>
              <a:t>babybookie.com</a:t>
            </a:r>
            <a:endParaRPr lang="en-US" dirty="0"/>
          </a:p>
        </p:txBody>
      </p:sp>
      <p:grpSp>
        <p:nvGrpSpPr>
          <p:cNvPr id="5" name="Group 4"/>
          <p:cNvGrpSpPr/>
          <p:nvPr/>
        </p:nvGrpSpPr>
        <p:grpSpPr>
          <a:xfrm>
            <a:off x="9525" y="-652783"/>
            <a:ext cx="1425753" cy="2650972"/>
            <a:chOff x="3975208" y="-96074"/>
            <a:chExt cx="1425753" cy="2650972"/>
          </a:xfrm>
        </p:grpSpPr>
        <p:sp>
          <p:nvSpPr>
            <p:cNvPr id="7" name="Oval 6"/>
            <p:cNvSpPr/>
            <p:nvPr/>
          </p:nvSpPr>
          <p:spPr>
            <a:xfrm>
              <a:off x="3987276" y="562384"/>
              <a:ext cx="1413685" cy="1413685"/>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975208" y="-96074"/>
              <a:ext cx="1415328" cy="265097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chor="ctr">
        <a:norm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terms/"/>
    <ds:schemaRef ds:uri="http://www.w3.org/XML/1998/namespace"/>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12132</TotalTime>
  <Words>12533</Words>
  <Application>Microsoft Office PowerPoint</Application>
  <PresentationFormat>On-screen Show (16:9)</PresentationFormat>
  <Paragraphs>1847</Paragraphs>
  <Slides>129</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129</vt:i4>
      </vt:variant>
    </vt:vector>
  </HeadingPairs>
  <TitlesOfParts>
    <vt:vector size="141"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Outline</vt:lpstr>
      <vt:lpstr>Bio</vt:lpstr>
      <vt:lpstr>Bio</vt:lpstr>
      <vt:lpstr>The Family</vt:lpstr>
      <vt:lpstr>Now You Have Done It</vt:lpstr>
      <vt:lpstr>Pregnancy</vt:lpstr>
      <vt:lpstr>Debugging in Production</vt:lpstr>
      <vt:lpstr>Pregnancy -Tech</vt:lpstr>
      <vt:lpstr>The Delivery</vt:lpstr>
      <vt:lpstr>The Delivery -Tech</vt:lpstr>
      <vt:lpstr>The Result</vt:lpstr>
      <vt:lpstr>Early Years</vt:lpstr>
      <vt:lpstr>Early Years - Tech</vt:lpstr>
      <vt:lpstr>Geek Out</vt:lpstr>
      <vt:lpstr>Parenting Geek Out</vt:lpstr>
      <vt:lpstr>Career</vt:lpstr>
      <vt:lpstr>Planning</vt:lpstr>
      <vt:lpstr>Plan for the arrival</vt:lpstr>
      <vt:lpstr>Get Organized</vt:lpstr>
      <vt:lpstr>Organizational Ideas and Tools</vt:lpstr>
      <vt:lpstr>Workflow of a day using apps</vt:lpstr>
      <vt:lpstr>Staying Current</vt:lpstr>
      <vt:lpstr>Staying Current</vt:lpstr>
      <vt:lpstr>Staging Content</vt:lpstr>
      <vt:lpstr>Consuming Staged Content </vt:lpstr>
      <vt:lpstr>Kids &amp; Technology</vt:lpstr>
      <vt:lpstr>Screen Time</vt:lpstr>
      <vt:lpstr>Screen Time</vt:lpstr>
      <vt:lpstr>Screen Time</vt:lpstr>
      <vt:lpstr>How to help reduce screen time</vt:lpstr>
      <vt:lpstr>How do industry leaders let their kids interact with tech</vt:lpstr>
      <vt:lpstr>What Technology do we let our kids use?</vt:lpstr>
      <vt:lpstr>PowerPoint Presentation</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595</cp:revision>
  <dcterms:created xsi:type="dcterms:W3CDTF">2010-04-12T23:12:02Z</dcterms:created>
  <dcterms:modified xsi:type="dcterms:W3CDTF">2015-04-20T18:31:34Z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